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12" r:id="rId1"/>
  </p:sldMasterIdLst>
  <p:notesMasterIdLst>
    <p:notesMasterId r:id="rId14"/>
  </p:notesMasterIdLst>
  <p:sldIdLst>
    <p:sldId id="256" r:id="rId2"/>
    <p:sldId id="278" r:id="rId3"/>
    <p:sldId id="282" r:id="rId4"/>
    <p:sldId id="291" r:id="rId5"/>
    <p:sldId id="284" r:id="rId6"/>
    <p:sldId id="285" r:id="rId7"/>
    <p:sldId id="283" r:id="rId8"/>
    <p:sldId id="286" r:id="rId9"/>
    <p:sldId id="287" r:id="rId10"/>
    <p:sldId id="288" r:id="rId11"/>
    <p:sldId id="289" r:id="rId12"/>
    <p:sldId id="29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B38"/>
    <a:srgbClr val="D04E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9" autoAdjust="0"/>
    <p:restoredTop sz="90667" autoAdjust="0"/>
  </p:normalViewPr>
  <p:slideViewPr>
    <p:cSldViewPr snapToGrid="0">
      <p:cViewPr>
        <p:scale>
          <a:sx n="75" d="100"/>
          <a:sy n="75" d="100"/>
        </p:scale>
        <p:origin x="-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FE56B-BE93-49C5-A56C-3FA74685884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8EC2B1-E20A-4D64-9D27-CF2E8315BDE1}">
      <dgm:prSet phldrT="[Текст]"/>
      <dgm:spPr/>
      <dgm:t>
        <a:bodyPr/>
        <a:lstStyle/>
        <a:p>
          <a:r>
            <a:rPr lang="ru-RU" dirty="0" smtClean="0"/>
            <a:t>Поликлиника	</a:t>
          </a:r>
          <a:endParaRPr lang="ru-RU" dirty="0"/>
        </a:p>
      </dgm:t>
    </dgm:pt>
    <dgm:pt modelId="{0D171A4A-EB07-4FE6-8EF6-508AD3C6C1AA}" type="parTrans" cxnId="{5AA6570A-B912-4EC6-A19F-13024BCCB28D}">
      <dgm:prSet/>
      <dgm:spPr/>
      <dgm:t>
        <a:bodyPr/>
        <a:lstStyle/>
        <a:p>
          <a:endParaRPr lang="ru-RU"/>
        </a:p>
      </dgm:t>
    </dgm:pt>
    <dgm:pt modelId="{09239F5C-EEA6-444F-BFFE-6632DD5801CB}" type="sibTrans" cxnId="{5AA6570A-B912-4EC6-A19F-13024BCCB28D}">
      <dgm:prSet/>
      <dgm:spPr/>
      <dgm:t>
        <a:bodyPr/>
        <a:lstStyle/>
        <a:p>
          <a:endParaRPr lang="ru-RU"/>
        </a:p>
      </dgm:t>
    </dgm:pt>
    <dgm:pt modelId="{E7006463-0A8A-4E55-B481-941448E1A27B}">
      <dgm:prSet phldrT="[Текст]"/>
      <dgm:spPr/>
      <dgm:t>
        <a:bodyPr/>
        <a:lstStyle/>
        <a:p>
          <a:r>
            <a:rPr lang="ru-RU" dirty="0" smtClean="0"/>
            <a:t>Все функции АПО в соответствии со стандартами оказания АПП в РК</a:t>
          </a:r>
          <a:endParaRPr lang="ru-RU" dirty="0"/>
        </a:p>
      </dgm:t>
    </dgm:pt>
    <dgm:pt modelId="{EDF356C7-2E8A-4190-8456-B1FD53FB11D0}" type="parTrans" cxnId="{09D0CEEE-C118-44D8-984B-B72994790060}">
      <dgm:prSet/>
      <dgm:spPr/>
      <dgm:t>
        <a:bodyPr/>
        <a:lstStyle/>
        <a:p>
          <a:endParaRPr lang="ru-RU"/>
        </a:p>
      </dgm:t>
    </dgm:pt>
    <dgm:pt modelId="{F80C62B1-3DD1-433C-AD3A-F4164AFD9E18}" type="sibTrans" cxnId="{09D0CEEE-C118-44D8-984B-B72994790060}">
      <dgm:prSet/>
      <dgm:spPr/>
      <dgm:t>
        <a:bodyPr/>
        <a:lstStyle/>
        <a:p>
          <a:endParaRPr lang="ru-RU"/>
        </a:p>
      </dgm:t>
    </dgm:pt>
    <dgm:pt modelId="{9AB191D5-89F5-4C24-8EE3-4264503EAEAC}">
      <dgm:prSet phldrT="[Текст]"/>
      <dgm:spPr/>
      <dgm:t>
        <a:bodyPr/>
        <a:lstStyle/>
        <a:p>
          <a:r>
            <a:rPr lang="ru-RU" dirty="0" smtClean="0"/>
            <a:t>Мониторинг и контроль реального наполнения </a:t>
          </a:r>
          <a:r>
            <a:rPr lang="ru-RU" dirty="0" err="1" smtClean="0"/>
            <a:t>подушевого</a:t>
          </a:r>
          <a:r>
            <a:rPr lang="ru-RU" dirty="0" smtClean="0"/>
            <a:t> норматива</a:t>
          </a:r>
          <a:endParaRPr lang="ru-RU" dirty="0"/>
        </a:p>
      </dgm:t>
    </dgm:pt>
    <dgm:pt modelId="{85A2F64D-EA26-4BC7-9DEA-6DAE4FD2E1B4}" type="parTrans" cxnId="{A7085D45-D5C0-4166-9AE7-0F3D0C15D5AD}">
      <dgm:prSet/>
      <dgm:spPr/>
      <dgm:t>
        <a:bodyPr/>
        <a:lstStyle/>
        <a:p>
          <a:endParaRPr lang="ru-RU"/>
        </a:p>
      </dgm:t>
    </dgm:pt>
    <dgm:pt modelId="{5908DFF4-0EB8-492E-8E11-0A2D43770E3B}" type="sibTrans" cxnId="{A7085D45-D5C0-4166-9AE7-0F3D0C15D5AD}">
      <dgm:prSet/>
      <dgm:spPr/>
      <dgm:t>
        <a:bodyPr/>
        <a:lstStyle/>
        <a:p>
          <a:endParaRPr lang="ru-RU"/>
        </a:p>
      </dgm:t>
    </dgm:pt>
    <dgm:pt modelId="{98DF606F-5AEE-43F4-A638-EC32A5C097F5}">
      <dgm:prSet phldrT="[Текст]"/>
      <dgm:spPr/>
      <dgm:t>
        <a:bodyPr/>
        <a:lstStyle/>
        <a:p>
          <a:r>
            <a:rPr lang="ru-RU" dirty="0" smtClean="0"/>
            <a:t>Интеграция со стационарной службой, СП, специализированными службами</a:t>
          </a:r>
          <a:endParaRPr lang="ru-RU" dirty="0"/>
        </a:p>
      </dgm:t>
    </dgm:pt>
    <dgm:pt modelId="{DCA77F7A-C0F4-46E9-A9A6-C707AC4CB1FC}" type="parTrans" cxnId="{28E6B801-DA8A-4240-83CB-731514D9B894}">
      <dgm:prSet/>
      <dgm:spPr/>
      <dgm:t>
        <a:bodyPr/>
        <a:lstStyle/>
        <a:p>
          <a:endParaRPr lang="ru-RU"/>
        </a:p>
      </dgm:t>
    </dgm:pt>
    <dgm:pt modelId="{6C5E1CEE-9B91-4DA6-AB3F-6A3DD47CD2C1}" type="sibTrans" cxnId="{28E6B801-DA8A-4240-83CB-731514D9B894}">
      <dgm:prSet/>
      <dgm:spPr/>
      <dgm:t>
        <a:bodyPr/>
        <a:lstStyle/>
        <a:p>
          <a:endParaRPr lang="ru-RU"/>
        </a:p>
      </dgm:t>
    </dgm:pt>
    <dgm:pt modelId="{70C803D6-67EA-46E2-9A6F-BBA859139D2D}">
      <dgm:prSet phldrT="[Текст]"/>
      <dgm:spPr/>
      <dgm:t>
        <a:bodyPr/>
        <a:lstStyle/>
        <a:p>
          <a:r>
            <a:rPr lang="ru-RU" dirty="0" smtClean="0"/>
            <a:t>Стационар</a:t>
          </a:r>
          <a:endParaRPr lang="ru-RU" dirty="0"/>
        </a:p>
      </dgm:t>
    </dgm:pt>
    <dgm:pt modelId="{83167783-CB6C-402E-B1C7-703E9A3D3CCD}" type="parTrans" cxnId="{387A7301-06DD-4E75-9E64-19BDF083A3E6}">
      <dgm:prSet/>
      <dgm:spPr/>
      <dgm:t>
        <a:bodyPr/>
        <a:lstStyle/>
        <a:p>
          <a:endParaRPr lang="ru-RU"/>
        </a:p>
      </dgm:t>
    </dgm:pt>
    <dgm:pt modelId="{78488D61-812A-4176-81CE-A4B03AB60539}" type="sibTrans" cxnId="{387A7301-06DD-4E75-9E64-19BDF083A3E6}">
      <dgm:prSet/>
      <dgm:spPr/>
      <dgm:t>
        <a:bodyPr/>
        <a:lstStyle/>
        <a:p>
          <a:endParaRPr lang="ru-RU"/>
        </a:p>
      </dgm:t>
    </dgm:pt>
    <dgm:pt modelId="{6D55E2A7-582E-4AD4-AE0A-021A9F3CC83F}">
      <dgm:prSet phldrT="[Текст]"/>
      <dgm:spPr/>
      <dgm:t>
        <a:bodyPr/>
        <a:lstStyle/>
        <a:p>
          <a:r>
            <a:rPr lang="ru-RU" dirty="0" smtClean="0"/>
            <a:t>Все функции стационара от госпитализации до выписки</a:t>
          </a:r>
          <a:endParaRPr lang="ru-RU" dirty="0"/>
        </a:p>
      </dgm:t>
    </dgm:pt>
    <dgm:pt modelId="{E4AF6197-82B8-4333-AF89-FE64566CDFDD}" type="parTrans" cxnId="{C7D226C0-8C20-4539-AE11-C8A2EE46823C}">
      <dgm:prSet/>
      <dgm:spPr/>
      <dgm:t>
        <a:bodyPr/>
        <a:lstStyle/>
        <a:p>
          <a:endParaRPr lang="ru-RU"/>
        </a:p>
      </dgm:t>
    </dgm:pt>
    <dgm:pt modelId="{EE685B39-E188-4FD2-A297-F6E8D422888A}" type="sibTrans" cxnId="{C7D226C0-8C20-4539-AE11-C8A2EE46823C}">
      <dgm:prSet/>
      <dgm:spPr/>
      <dgm:t>
        <a:bodyPr/>
        <a:lstStyle/>
        <a:p>
          <a:endParaRPr lang="ru-RU"/>
        </a:p>
      </dgm:t>
    </dgm:pt>
    <dgm:pt modelId="{ED0DC412-8324-4B5C-8002-30FAE71890AB}">
      <dgm:prSet phldrT="[Текст]"/>
      <dgm:spPr/>
      <dgm:t>
        <a:bodyPr/>
        <a:lstStyle/>
        <a:p>
          <a:r>
            <a:rPr lang="ru-RU" dirty="0" smtClean="0"/>
            <a:t>Учет фактических затрат на оказание стационарной помощи, включая анализ по СОЗ</a:t>
          </a:r>
          <a:endParaRPr lang="ru-RU" dirty="0"/>
        </a:p>
      </dgm:t>
    </dgm:pt>
    <dgm:pt modelId="{33DAE9A6-7C89-4CBA-BA68-234DE5AE10BD}" type="parTrans" cxnId="{75A6F1FB-7CBC-450D-8FDD-D1835F5BF939}">
      <dgm:prSet/>
      <dgm:spPr/>
      <dgm:t>
        <a:bodyPr/>
        <a:lstStyle/>
        <a:p>
          <a:endParaRPr lang="ru-RU"/>
        </a:p>
      </dgm:t>
    </dgm:pt>
    <dgm:pt modelId="{CA5F3495-AA33-444D-97C6-FC6A0E3F47C1}" type="sibTrans" cxnId="{75A6F1FB-7CBC-450D-8FDD-D1835F5BF939}">
      <dgm:prSet/>
      <dgm:spPr/>
      <dgm:t>
        <a:bodyPr/>
        <a:lstStyle/>
        <a:p>
          <a:endParaRPr lang="ru-RU"/>
        </a:p>
      </dgm:t>
    </dgm:pt>
    <dgm:pt modelId="{6930A7FD-C828-43B1-88BD-9BEA06FACB40}">
      <dgm:prSet phldrT="[Текст]"/>
      <dgm:spPr/>
      <dgm:t>
        <a:bodyPr/>
        <a:lstStyle/>
        <a:p>
          <a:r>
            <a:rPr lang="ru-RU" dirty="0" smtClean="0"/>
            <a:t>Формирование реальной стоимости лечения на основе доказательных данных </a:t>
          </a:r>
          <a:endParaRPr lang="ru-RU" dirty="0"/>
        </a:p>
      </dgm:t>
    </dgm:pt>
    <dgm:pt modelId="{A356E217-9330-43ED-93F0-F24A291F14B8}" type="parTrans" cxnId="{EFD5ADEE-7D29-4674-AA87-2B1B5F7779B0}">
      <dgm:prSet/>
      <dgm:spPr/>
      <dgm:t>
        <a:bodyPr/>
        <a:lstStyle/>
        <a:p>
          <a:endParaRPr lang="ru-RU"/>
        </a:p>
      </dgm:t>
    </dgm:pt>
    <dgm:pt modelId="{C1D53946-9B10-4F05-B932-BF32D7AF551C}" type="sibTrans" cxnId="{EFD5ADEE-7D29-4674-AA87-2B1B5F7779B0}">
      <dgm:prSet/>
      <dgm:spPr/>
      <dgm:t>
        <a:bodyPr/>
        <a:lstStyle/>
        <a:p>
          <a:endParaRPr lang="ru-RU"/>
        </a:p>
      </dgm:t>
    </dgm:pt>
    <dgm:pt modelId="{BA2FF39F-E0BF-4A55-8318-44B5E61BF6FE}" type="pres">
      <dgm:prSet presAssocID="{07BFE56B-BE93-49C5-A56C-3FA74685884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EDA745F-01C9-42AA-9764-6DF4F20C394E}" type="pres">
      <dgm:prSet presAssocID="{5C8EC2B1-E20A-4D64-9D27-CF2E8315BDE1}" presName="root" presStyleCnt="0">
        <dgm:presLayoutVars>
          <dgm:chMax/>
          <dgm:chPref/>
        </dgm:presLayoutVars>
      </dgm:prSet>
      <dgm:spPr/>
    </dgm:pt>
    <dgm:pt modelId="{37A57BE2-168D-4AB9-A6FA-07C8C806B840}" type="pres">
      <dgm:prSet presAssocID="{5C8EC2B1-E20A-4D64-9D27-CF2E8315BDE1}" presName="rootComposite" presStyleCnt="0">
        <dgm:presLayoutVars/>
      </dgm:prSet>
      <dgm:spPr/>
    </dgm:pt>
    <dgm:pt modelId="{F849002F-1771-4933-AA5A-748F976FA054}" type="pres">
      <dgm:prSet presAssocID="{5C8EC2B1-E20A-4D64-9D27-CF2E8315BDE1}" presName="ParentAccent" presStyleLbl="alignNode1" presStyleIdx="0" presStyleCnt="2"/>
      <dgm:spPr/>
    </dgm:pt>
    <dgm:pt modelId="{BAAE886B-2B20-4CCB-AE7C-0CEDEFCAAA98}" type="pres">
      <dgm:prSet presAssocID="{5C8EC2B1-E20A-4D64-9D27-CF2E8315BDE1}" presName="ParentSmallAccent" presStyleLbl="fgAcc1" presStyleIdx="0" presStyleCnt="2"/>
      <dgm:spPr/>
    </dgm:pt>
    <dgm:pt modelId="{BBDB35D5-5995-4BC2-ACA3-22EAF39C35D5}" type="pres">
      <dgm:prSet presAssocID="{5C8EC2B1-E20A-4D64-9D27-CF2E8315BDE1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9D48F-8B06-4DDC-AC5F-2B869EB1C8AE}" type="pres">
      <dgm:prSet presAssocID="{5C8EC2B1-E20A-4D64-9D27-CF2E8315BDE1}" presName="childShape" presStyleCnt="0">
        <dgm:presLayoutVars>
          <dgm:chMax val="0"/>
          <dgm:chPref val="0"/>
        </dgm:presLayoutVars>
      </dgm:prSet>
      <dgm:spPr/>
    </dgm:pt>
    <dgm:pt modelId="{C7BEE152-48D7-4406-9AB4-826DB7E1F297}" type="pres">
      <dgm:prSet presAssocID="{E7006463-0A8A-4E55-B481-941448E1A27B}" presName="childComposite" presStyleCnt="0">
        <dgm:presLayoutVars>
          <dgm:chMax val="0"/>
          <dgm:chPref val="0"/>
        </dgm:presLayoutVars>
      </dgm:prSet>
      <dgm:spPr/>
    </dgm:pt>
    <dgm:pt modelId="{A8D46820-66C9-4D73-BE7F-73C01B8B35DC}" type="pres">
      <dgm:prSet presAssocID="{E7006463-0A8A-4E55-B481-941448E1A27B}" presName="ChildAccent" presStyleLbl="solidFgAcc1" presStyleIdx="0" presStyleCnt="6"/>
      <dgm:spPr/>
    </dgm:pt>
    <dgm:pt modelId="{DF68CCD6-3FCB-4EB2-833B-C6EC329042AA}" type="pres">
      <dgm:prSet presAssocID="{E7006463-0A8A-4E55-B481-941448E1A27B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336C3-8B3F-407E-82FF-AFDEBE47EB65}" type="pres">
      <dgm:prSet presAssocID="{9AB191D5-89F5-4C24-8EE3-4264503EAEAC}" presName="childComposite" presStyleCnt="0">
        <dgm:presLayoutVars>
          <dgm:chMax val="0"/>
          <dgm:chPref val="0"/>
        </dgm:presLayoutVars>
      </dgm:prSet>
      <dgm:spPr/>
    </dgm:pt>
    <dgm:pt modelId="{083712E8-607C-43B2-98A8-FEF028647D61}" type="pres">
      <dgm:prSet presAssocID="{9AB191D5-89F5-4C24-8EE3-4264503EAEAC}" presName="ChildAccent" presStyleLbl="solidFgAcc1" presStyleIdx="1" presStyleCnt="6"/>
      <dgm:spPr/>
    </dgm:pt>
    <dgm:pt modelId="{A8ED2F74-45AA-4ECE-A8B0-09018DBB90B8}" type="pres">
      <dgm:prSet presAssocID="{9AB191D5-89F5-4C24-8EE3-4264503EAEAC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A0DC9-D7DB-408F-AEDC-9CEC1346BCC0}" type="pres">
      <dgm:prSet presAssocID="{98DF606F-5AEE-43F4-A638-EC32A5C097F5}" presName="childComposite" presStyleCnt="0">
        <dgm:presLayoutVars>
          <dgm:chMax val="0"/>
          <dgm:chPref val="0"/>
        </dgm:presLayoutVars>
      </dgm:prSet>
      <dgm:spPr/>
    </dgm:pt>
    <dgm:pt modelId="{38E548AD-4FA6-4B2C-8BEF-A98B5D24EE64}" type="pres">
      <dgm:prSet presAssocID="{98DF606F-5AEE-43F4-A638-EC32A5C097F5}" presName="ChildAccent" presStyleLbl="solidFgAcc1" presStyleIdx="2" presStyleCnt="6"/>
      <dgm:spPr/>
    </dgm:pt>
    <dgm:pt modelId="{DCFA6C81-78C9-4C38-BA38-3ACD1FE08A9E}" type="pres">
      <dgm:prSet presAssocID="{98DF606F-5AEE-43F4-A638-EC32A5C097F5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68AAD-F7C1-4B31-9444-CA774A6FE165}" type="pres">
      <dgm:prSet presAssocID="{70C803D6-67EA-46E2-9A6F-BBA859139D2D}" presName="root" presStyleCnt="0">
        <dgm:presLayoutVars>
          <dgm:chMax/>
          <dgm:chPref/>
        </dgm:presLayoutVars>
      </dgm:prSet>
      <dgm:spPr/>
    </dgm:pt>
    <dgm:pt modelId="{3BD1D77F-65E9-4994-9287-8EE31E18966E}" type="pres">
      <dgm:prSet presAssocID="{70C803D6-67EA-46E2-9A6F-BBA859139D2D}" presName="rootComposite" presStyleCnt="0">
        <dgm:presLayoutVars/>
      </dgm:prSet>
      <dgm:spPr/>
    </dgm:pt>
    <dgm:pt modelId="{2A1893CE-10AF-4824-81F0-C24B51761097}" type="pres">
      <dgm:prSet presAssocID="{70C803D6-67EA-46E2-9A6F-BBA859139D2D}" presName="ParentAccent" presStyleLbl="alignNode1" presStyleIdx="1" presStyleCnt="2"/>
      <dgm:spPr/>
    </dgm:pt>
    <dgm:pt modelId="{3E062625-EEDA-450E-B402-E6D6808E73B5}" type="pres">
      <dgm:prSet presAssocID="{70C803D6-67EA-46E2-9A6F-BBA859139D2D}" presName="ParentSmallAccent" presStyleLbl="fgAcc1" presStyleIdx="1" presStyleCnt="2"/>
      <dgm:spPr/>
    </dgm:pt>
    <dgm:pt modelId="{6368F96E-64BD-4507-BF22-58B44EC831F1}" type="pres">
      <dgm:prSet presAssocID="{70C803D6-67EA-46E2-9A6F-BBA859139D2D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F037E-35D5-4336-8B60-48F229514F74}" type="pres">
      <dgm:prSet presAssocID="{70C803D6-67EA-46E2-9A6F-BBA859139D2D}" presName="childShape" presStyleCnt="0">
        <dgm:presLayoutVars>
          <dgm:chMax val="0"/>
          <dgm:chPref val="0"/>
        </dgm:presLayoutVars>
      </dgm:prSet>
      <dgm:spPr/>
    </dgm:pt>
    <dgm:pt modelId="{02D90DF6-8FA9-4DD1-9F6A-A064831E8BF8}" type="pres">
      <dgm:prSet presAssocID="{6D55E2A7-582E-4AD4-AE0A-021A9F3CC83F}" presName="childComposite" presStyleCnt="0">
        <dgm:presLayoutVars>
          <dgm:chMax val="0"/>
          <dgm:chPref val="0"/>
        </dgm:presLayoutVars>
      </dgm:prSet>
      <dgm:spPr/>
    </dgm:pt>
    <dgm:pt modelId="{3FAA8737-74EB-4F7D-992A-5A711ADF910D}" type="pres">
      <dgm:prSet presAssocID="{6D55E2A7-582E-4AD4-AE0A-021A9F3CC83F}" presName="ChildAccent" presStyleLbl="solidFgAcc1" presStyleIdx="3" presStyleCnt="6"/>
      <dgm:spPr/>
    </dgm:pt>
    <dgm:pt modelId="{65B5729F-D7EF-49A2-A45C-5F3BEB35A1EB}" type="pres">
      <dgm:prSet presAssocID="{6D55E2A7-582E-4AD4-AE0A-021A9F3CC83F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05EB-B873-455A-90FF-B8DA7A2BD920}" type="pres">
      <dgm:prSet presAssocID="{ED0DC412-8324-4B5C-8002-30FAE71890AB}" presName="childComposite" presStyleCnt="0">
        <dgm:presLayoutVars>
          <dgm:chMax val="0"/>
          <dgm:chPref val="0"/>
        </dgm:presLayoutVars>
      </dgm:prSet>
      <dgm:spPr/>
    </dgm:pt>
    <dgm:pt modelId="{A9949F18-6ADD-4D9D-98CC-7080FD8B030F}" type="pres">
      <dgm:prSet presAssocID="{ED0DC412-8324-4B5C-8002-30FAE71890AB}" presName="ChildAccent" presStyleLbl="solidFgAcc1" presStyleIdx="4" presStyleCnt="6"/>
      <dgm:spPr/>
    </dgm:pt>
    <dgm:pt modelId="{F1AE9306-C71B-4D16-AD94-E583223686B9}" type="pres">
      <dgm:prSet presAssocID="{ED0DC412-8324-4B5C-8002-30FAE71890AB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F0A0A-3DAC-483B-8F38-DA4872EBF921}" type="pres">
      <dgm:prSet presAssocID="{6930A7FD-C828-43B1-88BD-9BEA06FACB40}" presName="childComposite" presStyleCnt="0">
        <dgm:presLayoutVars>
          <dgm:chMax val="0"/>
          <dgm:chPref val="0"/>
        </dgm:presLayoutVars>
      </dgm:prSet>
      <dgm:spPr/>
    </dgm:pt>
    <dgm:pt modelId="{322657CC-6122-4117-9AB3-A2025B536585}" type="pres">
      <dgm:prSet presAssocID="{6930A7FD-C828-43B1-88BD-9BEA06FACB40}" presName="ChildAccent" presStyleLbl="solidFgAcc1" presStyleIdx="5" presStyleCnt="6"/>
      <dgm:spPr/>
    </dgm:pt>
    <dgm:pt modelId="{05889C04-230B-4152-A903-ADD504DF0CA0}" type="pres">
      <dgm:prSet presAssocID="{6930A7FD-C828-43B1-88BD-9BEA06FACB40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85D45-D5C0-4166-9AE7-0F3D0C15D5AD}" srcId="{5C8EC2B1-E20A-4D64-9D27-CF2E8315BDE1}" destId="{9AB191D5-89F5-4C24-8EE3-4264503EAEAC}" srcOrd="1" destOrd="0" parTransId="{85A2F64D-EA26-4BC7-9DEA-6DAE4FD2E1B4}" sibTransId="{5908DFF4-0EB8-492E-8E11-0A2D43770E3B}"/>
    <dgm:cxn modelId="{0C56E287-670F-45BC-9051-248F8E5041A4}" type="presOf" srcId="{E7006463-0A8A-4E55-B481-941448E1A27B}" destId="{DF68CCD6-3FCB-4EB2-833B-C6EC329042AA}" srcOrd="0" destOrd="0" presId="urn:microsoft.com/office/officeart/2008/layout/SquareAccentList"/>
    <dgm:cxn modelId="{E0D9D7C8-3C66-447B-8DAB-3A8BC458261F}" type="presOf" srcId="{70C803D6-67EA-46E2-9A6F-BBA859139D2D}" destId="{6368F96E-64BD-4507-BF22-58B44EC831F1}" srcOrd="0" destOrd="0" presId="urn:microsoft.com/office/officeart/2008/layout/SquareAccentList"/>
    <dgm:cxn modelId="{387A7301-06DD-4E75-9E64-19BDF083A3E6}" srcId="{07BFE56B-BE93-49C5-A56C-3FA746858846}" destId="{70C803D6-67EA-46E2-9A6F-BBA859139D2D}" srcOrd="1" destOrd="0" parTransId="{83167783-CB6C-402E-B1C7-703E9A3D3CCD}" sibTransId="{78488D61-812A-4176-81CE-A4B03AB60539}"/>
    <dgm:cxn modelId="{09D0CEEE-C118-44D8-984B-B72994790060}" srcId="{5C8EC2B1-E20A-4D64-9D27-CF2E8315BDE1}" destId="{E7006463-0A8A-4E55-B481-941448E1A27B}" srcOrd="0" destOrd="0" parTransId="{EDF356C7-2E8A-4190-8456-B1FD53FB11D0}" sibTransId="{F80C62B1-3DD1-433C-AD3A-F4164AFD9E18}"/>
    <dgm:cxn modelId="{28E6B801-DA8A-4240-83CB-731514D9B894}" srcId="{5C8EC2B1-E20A-4D64-9D27-CF2E8315BDE1}" destId="{98DF606F-5AEE-43F4-A638-EC32A5C097F5}" srcOrd="2" destOrd="0" parTransId="{DCA77F7A-C0F4-46E9-A9A6-C707AC4CB1FC}" sibTransId="{6C5E1CEE-9B91-4DA6-AB3F-6A3DD47CD2C1}"/>
    <dgm:cxn modelId="{5AA6570A-B912-4EC6-A19F-13024BCCB28D}" srcId="{07BFE56B-BE93-49C5-A56C-3FA746858846}" destId="{5C8EC2B1-E20A-4D64-9D27-CF2E8315BDE1}" srcOrd="0" destOrd="0" parTransId="{0D171A4A-EB07-4FE6-8EF6-508AD3C6C1AA}" sibTransId="{09239F5C-EEA6-444F-BFFE-6632DD5801CB}"/>
    <dgm:cxn modelId="{EFD5ADEE-7D29-4674-AA87-2B1B5F7779B0}" srcId="{70C803D6-67EA-46E2-9A6F-BBA859139D2D}" destId="{6930A7FD-C828-43B1-88BD-9BEA06FACB40}" srcOrd="2" destOrd="0" parTransId="{A356E217-9330-43ED-93F0-F24A291F14B8}" sibTransId="{C1D53946-9B10-4F05-B932-BF32D7AF551C}"/>
    <dgm:cxn modelId="{7600B50C-347E-412D-92E3-5738A880E080}" type="presOf" srcId="{98DF606F-5AEE-43F4-A638-EC32A5C097F5}" destId="{DCFA6C81-78C9-4C38-BA38-3ACD1FE08A9E}" srcOrd="0" destOrd="0" presId="urn:microsoft.com/office/officeart/2008/layout/SquareAccentList"/>
    <dgm:cxn modelId="{DF1697B8-AD4F-4779-A848-AF411329864B}" type="presOf" srcId="{9AB191D5-89F5-4C24-8EE3-4264503EAEAC}" destId="{A8ED2F74-45AA-4ECE-A8B0-09018DBB90B8}" srcOrd="0" destOrd="0" presId="urn:microsoft.com/office/officeart/2008/layout/SquareAccentList"/>
    <dgm:cxn modelId="{75A6F1FB-7CBC-450D-8FDD-D1835F5BF939}" srcId="{70C803D6-67EA-46E2-9A6F-BBA859139D2D}" destId="{ED0DC412-8324-4B5C-8002-30FAE71890AB}" srcOrd="1" destOrd="0" parTransId="{33DAE9A6-7C89-4CBA-BA68-234DE5AE10BD}" sibTransId="{CA5F3495-AA33-444D-97C6-FC6A0E3F47C1}"/>
    <dgm:cxn modelId="{0504C1C1-93A2-491F-8DCC-600175D353CE}" type="presOf" srcId="{6930A7FD-C828-43B1-88BD-9BEA06FACB40}" destId="{05889C04-230B-4152-A903-ADD504DF0CA0}" srcOrd="0" destOrd="0" presId="urn:microsoft.com/office/officeart/2008/layout/SquareAccentList"/>
    <dgm:cxn modelId="{43443EEE-BEA9-479D-BEAE-4FC0EF2368E5}" type="presOf" srcId="{5C8EC2B1-E20A-4D64-9D27-CF2E8315BDE1}" destId="{BBDB35D5-5995-4BC2-ACA3-22EAF39C35D5}" srcOrd="0" destOrd="0" presId="urn:microsoft.com/office/officeart/2008/layout/SquareAccentList"/>
    <dgm:cxn modelId="{FC482101-1CB6-416B-B8DD-F63739188386}" type="presOf" srcId="{07BFE56B-BE93-49C5-A56C-3FA746858846}" destId="{BA2FF39F-E0BF-4A55-8318-44B5E61BF6FE}" srcOrd="0" destOrd="0" presId="urn:microsoft.com/office/officeart/2008/layout/SquareAccentList"/>
    <dgm:cxn modelId="{A3D89EFB-1864-4AB9-B12B-752E2111B82A}" type="presOf" srcId="{6D55E2A7-582E-4AD4-AE0A-021A9F3CC83F}" destId="{65B5729F-D7EF-49A2-A45C-5F3BEB35A1EB}" srcOrd="0" destOrd="0" presId="urn:microsoft.com/office/officeart/2008/layout/SquareAccentList"/>
    <dgm:cxn modelId="{C7D226C0-8C20-4539-AE11-C8A2EE46823C}" srcId="{70C803D6-67EA-46E2-9A6F-BBA859139D2D}" destId="{6D55E2A7-582E-4AD4-AE0A-021A9F3CC83F}" srcOrd="0" destOrd="0" parTransId="{E4AF6197-82B8-4333-AF89-FE64566CDFDD}" sibTransId="{EE685B39-E188-4FD2-A297-F6E8D422888A}"/>
    <dgm:cxn modelId="{63E16733-ED65-4563-8FEF-A8BB67028670}" type="presOf" srcId="{ED0DC412-8324-4B5C-8002-30FAE71890AB}" destId="{F1AE9306-C71B-4D16-AD94-E583223686B9}" srcOrd="0" destOrd="0" presId="urn:microsoft.com/office/officeart/2008/layout/SquareAccentList"/>
    <dgm:cxn modelId="{475676E4-087F-4804-B16C-C4D8E3E4F6A0}" type="presParOf" srcId="{BA2FF39F-E0BF-4A55-8318-44B5E61BF6FE}" destId="{2EDA745F-01C9-42AA-9764-6DF4F20C394E}" srcOrd="0" destOrd="0" presId="urn:microsoft.com/office/officeart/2008/layout/SquareAccentList"/>
    <dgm:cxn modelId="{238AE58A-B2C7-4DB9-B749-0BD761B89E21}" type="presParOf" srcId="{2EDA745F-01C9-42AA-9764-6DF4F20C394E}" destId="{37A57BE2-168D-4AB9-A6FA-07C8C806B840}" srcOrd="0" destOrd="0" presId="urn:microsoft.com/office/officeart/2008/layout/SquareAccentList"/>
    <dgm:cxn modelId="{F3F5B5A4-FBBA-4200-BE65-FB76CA82F9CE}" type="presParOf" srcId="{37A57BE2-168D-4AB9-A6FA-07C8C806B840}" destId="{F849002F-1771-4933-AA5A-748F976FA054}" srcOrd="0" destOrd="0" presId="urn:microsoft.com/office/officeart/2008/layout/SquareAccentList"/>
    <dgm:cxn modelId="{EF652A3A-4E55-4D5A-AFDF-CAF90777FE92}" type="presParOf" srcId="{37A57BE2-168D-4AB9-A6FA-07C8C806B840}" destId="{BAAE886B-2B20-4CCB-AE7C-0CEDEFCAAA98}" srcOrd="1" destOrd="0" presId="urn:microsoft.com/office/officeart/2008/layout/SquareAccentList"/>
    <dgm:cxn modelId="{6C83B4B0-984E-448B-B653-80D72783ECA6}" type="presParOf" srcId="{37A57BE2-168D-4AB9-A6FA-07C8C806B840}" destId="{BBDB35D5-5995-4BC2-ACA3-22EAF39C35D5}" srcOrd="2" destOrd="0" presId="urn:microsoft.com/office/officeart/2008/layout/SquareAccentList"/>
    <dgm:cxn modelId="{E12CBC87-1649-4EE1-8395-7E8BF34343D6}" type="presParOf" srcId="{2EDA745F-01C9-42AA-9764-6DF4F20C394E}" destId="{0049D48F-8B06-4DDC-AC5F-2B869EB1C8AE}" srcOrd="1" destOrd="0" presId="urn:microsoft.com/office/officeart/2008/layout/SquareAccentList"/>
    <dgm:cxn modelId="{DBEA8AA8-51DF-4870-B24D-4CC954DCB3F6}" type="presParOf" srcId="{0049D48F-8B06-4DDC-AC5F-2B869EB1C8AE}" destId="{C7BEE152-48D7-4406-9AB4-826DB7E1F297}" srcOrd="0" destOrd="0" presId="urn:microsoft.com/office/officeart/2008/layout/SquareAccentList"/>
    <dgm:cxn modelId="{EAD9E54C-8FD9-4C6A-B8AF-FA532E10A812}" type="presParOf" srcId="{C7BEE152-48D7-4406-9AB4-826DB7E1F297}" destId="{A8D46820-66C9-4D73-BE7F-73C01B8B35DC}" srcOrd="0" destOrd="0" presId="urn:microsoft.com/office/officeart/2008/layout/SquareAccentList"/>
    <dgm:cxn modelId="{E4573D84-1348-46D0-BD90-C1D42E2539A9}" type="presParOf" srcId="{C7BEE152-48D7-4406-9AB4-826DB7E1F297}" destId="{DF68CCD6-3FCB-4EB2-833B-C6EC329042AA}" srcOrd="1" destOrd="0" presId="urn:microsoft.com/office/officeart/2008/layout/SquareAccentList"/>
    <dgm:cxn modelId="{0E2AFB5B-E1E6-4838-B9AD-8EB79FCB3D8E}" type="presParOf" srcId="{0049D48F-8B06-4DDC-AC5F-2B869EB1C8AE}" destId="{535336C3-8B3F-407E-82FF-AFDEBE47EB65}" srcOrd="1" destOrd="0" presId="urn:microsoft.com/office/officeart/2008/layout/SquareAccentList"/>
    <dgm:cxn modelId="{6A52C6C9-AA2C-40B4-8FD2-605B99A5F13A}" type="presParOf" srcId="{535336C3-8B3F-407E-82FF-AFDEBE47EB65}" destId="{083712E8-607C-43B2-98A8-FEF028647D61}" srcOrd="0" destOrd="0" presId="urn:microsoft.com/office/officeart/2008/layout/SquareAccentList"/>
    <dgm:cxn modelId="{3E6A32A3-D76A-4295-9F90-3469A12A7881}" type="presParOf" srcId="{535336C3-8B3F-407E-82FF-AFDEBE47EB65}" destId="{A8ED2F74-45AA-4ECE-A8B0-09018DBB90B8}" srcOrd="1" destOrd="0" presId="urn:microsoft.com/office/officeart/2008/layout/SquareAccentList"/>
    <dgm:cxn modelId="{16F73F8C-66E1-4B93-846B-D0C20F82F07D}" type="presParOf" srcId="{0049D48F-8B06-4DDC-AC5F-2B869EB1C8AE}" destId="{377A0DC9-D7DB-408F-AEDC-9CEC1346BCC0}" srcOrd="2" destOrd="0" presId="urn:microsoft.com/office/officeart/2008/layout/SquareAccentList"/>
    <dgm:cxn modelId="{7B605ACF-07ED-4B47-9FDE-10ADEB577516}" type="presParOf" srcId="{377A0DC9-D7DB-408F-AEDC-9CEC1346BCC0}" destId="{38E548AD-4FA6-4B2C-8BEF-A98B5D24EE64}" srcOrd="0" destOrd="0" presId="urn:microsoft.com/office/officeart/2008/layout/SquareAccentList"/>
    <dgm:cxn modelId="{5621FB37-9AD3-4CA1-9A80-9F758479E720}" type="presParOf" srcId="{377A0DC9-D7DB-408F-AEDC-9CEC1346BCC0}" destId="{DCFA6C81-78C9-4C38-BA38-3ACD1FE08A9E}" srcOrd="1" destOrd="0" presId="urn:microsoft.com/office/officeart/2008/layout/SquareAccentList"/>
    <dgm:cxn modelId="{8CC02701-3F73-4E0C-997F-A9817128B33F}" type="presParOf" srcId="{BA2FF39F-E0BF-4A55-8318-44B5E61BF6FE}" destId="{19A68AAD-F7C1-4B31-9444-CA774A6FE165}" srcOrd="1" destOrd="0" presId="urn:microsoft.com/office/officeart/2008/layout/SquareAccentList"/>
    <dgm:cxn modelId="{993006EB-86A9-40BB-A94A-1F8D4DFDD0DE}" type="presParOf" srcId="{19A68AAD-F7C1-4B31-9444-CA774A6FE165}" destId="{3BD1D77F-65E9-4994-9287-8EE31E18966E}" srcOrd="0" destOrd="0" presId="urn:microsoft.com/office/officeart/2008/layout/SquareAccentList"/>
    <dgm:cxn modelId="{64340E1C-8C91-4E0E-8D07-627B6843A38B}" type="presParOf" srcId="{3BD1D77F-65E9-4994-9287-8EE31E18966E}" destId="{2A1893CE-10AF-4824-81F0-C24B51761097}" srcOrd="0" destOrd="0" presId="urn:microsoft.com/office/officeart/2008/layout/SquareAccentList"/>
    <dgm:cxn modelId="{7783D0E0-138C-4F7E-92D6-9E6C69B4FB0B}" type="presParOf" srcId="{3BD1D77F-65E9-4994-9287-8EE31E18966E}" destId="{3E062625-EEDA-450E-B402-E6D6808E73B5}" srcOrd="1" destOrd="0" presId="urn:microsoft.com/office/officeart/2008/layout/SquareAccentList"/>
    <dgm:cxn modelId="{AE295A1F-BED3-4245-B7CA-F03C176421A9}" type="presParOf" srcId="{3BD1D77F-65E9-4994-9287-8EE31E18966E}" destId="{6368F96E-64BD-4507-BF22-58B44EC831F1}" srcOrd="2" destOrd="0" presId="urn:microsoft.com/office/officeart/2008/layout/SquareAccentList"/>
    <dgm:cxn modelId="{52181A2A-2C16-4AD6-80EE-FEAF8C332111}" type="presParOf" srcId="{19A68AAD-F7C1-4B31-9444-CA774A6FE165}" destId="{561F037E-35D5-4336-8B60-48F229514F74}" srcOrd="1" destOrd="0" presId="urn:microsoft.com/office/officeart/2008/layout/SquareAccentList"/>
    <dgm:cxn modelId="{8FEF0C01-CE83-411D-865F-DCE4CE1A3DCA}" type="presParOf" srcId="{561F037E-35D5-4336-8B60-48F229514F74}" destId="{02D90DF6-8FA9-4DD1-9F6A-A064831E8BF8}" srcOrd="0" destOrd="0" presId="urn:microsoft.com/office/officeart/2008/layout/SquareAccentList"/>
    <dgm:cxn modelId="{5035FD62-0D08-46C3-9032-ECE9BCD0626E}" type="presParOf" srcId="{02D90DF6-8FA9-4DD1-9F6A-A064831E8BF8}" destId="{3FAA8737-74EB-4F7D-992A-5A711ADF910D}" srcOrd="0" destOrd="0" presId="urn:microsoft.com/office/officeart/2008/layout/SquareAccentList"/>
    <dgm:cxn modelId="{6D6FB015-BCD3-46D3-BCD7-3138D1FA4C5D}" type="presParOf" srcId="{02D90DF6-8FA9-4DD1-9F6A-A064831E8BF8}" destId="{65B5729F-D7EF-49A2-A45C-5F3BEB35A1EB}" srcOrd="1" destOrd="0" presId="urn:microsoft.com/office/officeart/2008/layout/SquareAccentList"/>
    <dgm:cxn modelId="{3EF0E3A5-D6CE-4AE4-AC4E-6EAB78EAFFC8}" type="presParOf" srcId="{561F037E-35D5-4336-8B60-48F229514F74}" destId="{A1C505EB-B873-455A-90FF-B8DA7A2BD920}" srcOrd="1" destOrd="0" presId="urn:microsoft.com/office/officeart/2008/layout/SquareAccentList"/>
    <dgm:cxn modelId="{B5E2DA27-8F86-4495-80C4-1280E2E155FC}" type="presParOf" srcId="{A1C505EB-B873-455A-90FF-B8DA7A2BD920}" destId="{A9949F18-6ADD-4D9D-98CC-7080FD8B030F}" srcOrd="0" destOrd="0" presId="urn:microsoft.com/office/officeart/2008/layout/SquareAccentList"/>
    <dgm:cxn modelId="{E54CB0FD-A556-4CD0-B921-D10DB6A5EE3C}" type="presParOf" srcId="{A1C505EB-B873-455A-90FF-B8DA7A2BD920}" destId="{F1AE9306-C71B-4D16-AD94-E583223686B9}" srcOrd="1" destOrd="0" presId="urn:microsoft.com/office/officeart/2008/layout/SquareAccentList"/>
    <dgm:cxn modelId="{B9B00D81-996E-4206-95B7-D865EF774255}" type="presParOf" srcId="{561F037E-35D5-4336-8B60-48F229514F74}" destId="{FDCF0A0A-3DAC-483B-8F38-DA4872EBF921}" srcOrd="2" destOrd="0" presId="urn:microsoft.com/office/officeart/2008/layout/SquareAccentList"/>
    <dgm:cxn modelId="{2EEFF487-795C-4E64-8306-AC17F1FE3892}" type="presParOf" srcId="{FDCF0A0A-3DAC-483B-8F38-DA4872EBF921}" destId="{322657CC-6122-4117-9AB3-A2025B536585}" srcOrd="0" destOrd="0" presId="urn:microsoft.com/office/officeart/2008/layout/SquareAccentList"/>
    <dgm:cxn modelId="{89D66881-C3DC-4CB5-8F83-54D0C2302631}" type="presParOf" srcId="{FDCF0A0A-3DAC-483B-8F38-DA4872EBF921}" destId="{05889C04-230B-4152-A903-ADD504DF0CA0}" srcOrd="1" destOrd="0" presId="urn:microsoft.com/office/officeart/2008/layout/SquareAccent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9002F-1771-4933-AA5A-748F976FA054}">
      <dsp:nvSpPr>
        <dsp:cNvPr id="0" name=""/>
        <dsp:cNvSpPr/>
      </dsp:nvSpPr>
      <dsp:spPr>
        <a:xfrm>
          <a:off x="2286540" y="827335"/>
          <a:ext cx="3914646" cy="46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E886B-2B20-4CCB-AE7C-0CEDEFCAAA98}">
      <dsp:nvSpPr>
        <dsp:cNvPr id="0" name=""/>
        <dsp:cNvSpPr/>
      </dsp:nvSpPr>
      <dsp:spPr>
        <a:xfrm>
          <a:off x="2286540" y="1000298"/>
          <a:ext cx="287584" cy="2875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B35D5-5995-4BC2-ACA3-22EAF39C35D5}">
      <dsp:nvSpPr>
        <dsp:cNvPr id="0" name=""/>
        <dsp:cNvSpPr/>
      </dsp:nvSpPr>
      <dsp:spPr>
        <a:xfrm>
          <a:off x="2286540" y="0"/>
          <a:ext cx="3914646" cy="82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Поликлиника	</a:t>
          </a:r>
          <a:endParaRPr lang="ru-RU" sz="4200" kern="1200" dirty="0"/>
        </a:p>
      </dsp:txBody>
      <dsp:txXfrm>
        <a:off x="2286540" y="0"/>
        <a:ext cx="3914646" cy="827335"/>
      </dsp:txXfrm>
    </dsp:sp>
    <dsp:sp modelId="{A8D46820-66C9-4D73-BE7F-73C01B8B35DC}">
      <dsp:nvSpPr>
        <dsp:cNvPr id="0" name=""/>
        <dsp:cNvSpPr/>
      </dsp:nvSpPr>
      <dsp:spPr>
        <a:xfrm>
          <a:off x="2286540" y="1670647"/>
          <a:ext cx="287577" cy="287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8CCD6-3FCB-4EB2-833B-C6EC329042AA}">
      <dsp:nvSpPr>
        <dsp:cNvPr id="0" name=""/>
        <dsp:cNvSpPr/>
      </dsp:nvSpPr>
      <dsp:spPr>
        <a:xfrm>
          <a:off x="2560565" y="1479265"/>
          <a:ext cx="3640621" cy="67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Все функции АПО в соответствии со стандартами оказания АПП в РК</a:t>
          </a:r>
          <a:endParaRPr lang="ru-RU" sz="1300" kern="1200" dirty="0"/>
        </a:p>
      </dsp:txBody>
      <dsp:txXfrm>
        <a:off x="2560565" y="1479265"/>
        <a:ext cx="3640621" cy="670342"/>
      </dsp:txXfrm>
    </dsp:sp>
    <dsp:sp modelId="{083712E8-607C-43B2-98A8-FEF028647D61}">
      <dsp:nvSpPr>
        <dsp:cNvPr id="0" name=""/>
        <dsp:cNvSpPr/>
      </dsp:nvSpPr>
      <dsp:spPr>
        <a:xfrm>
          <a:off x="2286540" y="2340990"/>
          <a:ext cx="287577" cy="287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D2F74-45AA-4ECE-A8B0-09018DBB90B8}">
      <dsp:nvSpPr>
        <dsp:cNvPr id="0" name=""/>
        <dsp:cNvSpPr/>
      </dsp:nvSpPr>
      <dsp:spPr>
        <a:xfrm>
          <a:off x="2560565" y="2149607"/>
          <a:ext cx="3640621" cy="67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Мониторинг и контроль реального наполнения </a:t>
          </a:r>
          <a:r>
            <a:rPr lang="ru-RU" sz="1300" kern="1200" dirty="0" err="1" smtClean="0"/>
            <a:t>подушевого</a:t>
          </a:r>
          <a:r>
            <a:rPr lang="ru-RU" sz="1300" kern="1200" dirty="0" smtClean="0"/>
            <a:t> норматива</a:t>
          </a:r>
          <a:endParaRPr lang="ru-RU" sz="1300" kern="1200" dirty="0"/>
        </a:p>
      </dsp:txBody>
      <dsp:txXfrm>
        <a:off x="2560565" y="2149607"/>
        <a:ext cx="3640621" cy="670342"/>
      </dsp:txXfrm>
    </dsp:sp>
    <dsp:sp modelId="{38E548AD-4FA6-4B2C-8BEF-A98B5D24EE64}">
      <dsp:nvSpPr>
        <dsp:cNvPr id="0" name=""/>
        <dsp:cNvSpPr/>
      </dsp:nvSpPr>
      <dsp:spPr>
        <a:xfrm>
          <a:off x="2286540" y="3011333"/>
          <a:ext cx="287577" cy="287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A6C81-78C9-4C38-BA38-3ACD1FE08A9E}">
      <dsp:nvSpPr>
        <dsp:cNvPr id="0" name=""/>
        <dsp:cNvSpPr/>
      </dsp:nvSpPr>
      <dsp:spPr>
        <a:xfrm>
          <a:off x="2560565" y="2819950"/>
          <a:ext cx="3640621" cy="67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Интеграция со стационарной службой, СП, специализированными службами</a:t>
          </a:r>
          <a:endParaRPr lang="ru-RU" sz="1300" kern="1200" dirty="0"/>
        </a:p>
      </dsp:txBody>
      <dsp:txXfrm>
        <a:off x="2560565" y="2819950"/>
        <a:ext cx="3640621" cy="670342"/>
      </dsp:txXfrm>
    </dsp:sp>
    <dsp:sp modelId="{2A1893CE-10AF-4824-81F0-C24B51761097}">
      <dsp:nvSpPr>
        <dsp:cNvPr id="0" name=""/>
        <dsp:cNvSpPr/>
      </dsp:nvSpPr>
      <dsp:spPr>
        <a:xfrm>
          <a:off x="6396919" y="827335"/>
          <a:ext cx="3914646" cy="46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62625-EEDA-450E-B402-E6D6808E73B5}">
      <dsp:nvSpPr>
        <dsp:cNvPr id="0" name=""/>
        <dsp:cNvSpPr/>
      </dsp:nvSpPr>
      <dsp:spPr>
        <a:xfrm>
          <a:off x="6396919" y="1000298"/>
          <a:ext cx="287584" cy="2875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8F96E-64BD-4507-BF22-58B44EC831F1}">
      <dsp:nvSpPr>
        <dsp:cNvPr id="0" name=""/>
        <dsp:cNvSpPr/>
      </dsp:nvSpPr>
      <dsp:spPr>
        <a:xfrm>
          <a:off x="6396919" y="0"/>
          <a:ext cx="3914646" cy="82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Стационар</a:t>
          </a:r>
          <a:endParaRPr lang="ru-RU" sz="4200" kern="1200" dirty="0"/>
        </a:p>
      </dsp:txBody>
      <dsp:txXfrm>
        <a:off x="6396919" y="0"/>
        <a:ext cx="3914646" cy="827335"/>
      </dsp:txXfrm>
    </dsp:sp>
    <dsp:sp modelId="{3FAA8737-74EB-4F7D-992A-5A711ADF910D}">
      <dsp:nvSpPr>
        <dsp:cNvPr id="0" name=""/>
        <dsp:cNvSpPr/>
      </dsp:nvSpPr>
      <dsp:spPr>
        <a:xfrm>
          <a:off x="6396919" y="1670647"/>
          <a:ext cx="287577" cy="287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5729F-D7EF-49A2-A45C-5F3BEB35A1EB}">
      <dsp:nvSpPr>
        <dsp:cNvPr id="0" name=""/>
        <dsp:cNvSpPr/>
      </dsp:nvSpPr>
      <dsp:spPr>
        <a:xfrm>
          <a:off x="6670944" y="1479265"/>
          <a:ext cx="3640621" cy="67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Все функции стационара от госпитализации до выписки</a:t>
          </a:r>
          <a:endParaRPr lang="ru-RU" sz="1300" kern="1200" dirty="0"/>
        </a:p>
      </dsp:txBody>
      <dsp:txXfrm>
        <a:off x="6670944" y="1479265"/>
        <a:ext cx="3640621" cy="670342"/>
      </dsp:txXfrm>
    </dsp:sp>
    <dsp:sp modelId="{A9949F18-6ADD-4D9D-98CC-7080FD8B030F}">
      <dsp:nvSpPr>
        <dsp:cNvPr id="0" name=""/>
        <dsp:cNvSpPr/>
      </dsp:nvSpPr>
      <dsp:spPr>
        <a:xfrm>
          <a:off x="6396919" y="2340990"/>
          <a:ext cx="287577" cy="287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E9306-C71B-4D16-AD94-E583223686B9}">
      <dsp:nvSpPr>
        <dsp:cNvPr id="0" name=""/>
        <dsp:cNvSpPr/>
      </dsp:nvSpPr>
      <dsp:spPr>
        <a:xfrm>
          <a:off x="6670944" y="2149607"/>
          <a:ext cx="3640621" cy="67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Учет фактических затрат на оказание стационарной помощи, включая анализ по СОЗ</a:t>
          </a:r>
          <a:endParaRPr lang="ru-RU" sz="1300" kern="1200" dirty="0"/>
        </a:p>
      </dsp:txBody>
      <dsp:txXfrm>
        <a:off x="6670944" y="2149607"/>
        <a:ext cx="3640621" cy="670342"/>
      </dsp:txXfrm>
    </dsp:sp>
    <dsp:sp modelId="{322657CC-6122-4117-9AB3-A2025B536585}">
      <dsp:nvSpPr>
        <dsp:cNvPr id="0" name=""/>
        <dsp:cNvSpPr/>
      </dsp:nvSpPr>
      <dsp:spPr>
        <a:xfrm>
          <a:off x="6396919" y="3011333"/>
          <a:ext cx="287577" cy="287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89C04-230B-4152-A903-ADD504DF0CA0}">
      <dsp:nvSpPr>
        <dsp:cNvPr id="0" name=""/>
        <dsp:cNvSpPr/>
      </dsp:nvSpPr>
      <dsp:spPr>
        <a:xfrm>
          <a:off x="6670944" y="2819950"/>
          <a:ext cx="3640621" cy="67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Формирование реальной стоимости лечения на основе доказательных данных </a:t>
          </a:r>
          <a:endParaRPr lang="ru-RU" sz="1300" kern="1200" dirty="0"/>
        </a:p>
      </dsp:txBody>
      <dsp:txXfrm>
        <a:off x="6670944" y="2819950"/>
        <a:ext cx="3640621" cy="670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88715-C955-40A1-80D7-8B2C50FC5EE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FDECA-C127-458D-BBE5-1694675717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054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DECA-C127-458D-BBE5-1694675717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72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DECA-C127-458D-BBE5-1694675717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64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3A100-BFD0-47E1-B455-354D04734F7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51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3A100-BFD0-47E1-B455-354D04734F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401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Уместить картинку на мониторе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3A100-BFD0-47E1-B455-354D04734F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43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3A100-BFD0-47E1-B455-354D04734F7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71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3A100-BFD0-47E1-B455-354D04734F7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70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Скрин</a:t>
            </a:r>
            <a:r>
              <a:rPr lang="ru-RU" dirty="0" smtClean="0"/>
              <a:t> с софта взять у </a:t>
            </a:r>
            <a:r>
              <a:rPr lang="ru-RU" dirty="0" err="1" smtClean="0"/>
              <a:t>алибека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3A100-BFD0-47E1-B455-354D04734F7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078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Встроить </a:t>
            </a:r>
            <a:r>
              <a:rPr lang="ru-RU" dirty="0" smtClean="0"/>
              <a:t>картинку в монитор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3A100-BFD0-47E1-B455-354D04734F7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74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E292-F89C-41E4-80E2-AB2C8D48A5D2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287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22AC-D063-4A18-84A0-07CA4AD01DA6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701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B5AB-D974-4D6C-B122-A2388F9CB304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789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1CC-9ECF-4D5E-A864-DF84331C68C4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981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7CC-CA2C-4141-AB94-34042920BE4B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650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2CE-8A30-4976-AA55-FA40FF2A3C59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317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57A2-E0D7-4DA7-A1F7-8F3164D6D02B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26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89CB-89E2-4806-85F6-293793066ED5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861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9203-34E8-4FC4-8794-93A7D215EDF3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772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726FD6-741C-460D-B3BF-AF7B87E12DD7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957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51C8-67F9-432A-829D-DAA6D44A7A3A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12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904004-EC5A-411C-8202-19291D1AAFEF}" type="datetime1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784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00" y="2085200"/>
            <a:ext cx="11307275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Цифровое здравоохранение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99" y="4039201"/>
            <a:ext cx="3629025" cy="2714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4884" y="5189261"/>
            <a:ext cx="3433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региональная модель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54603" y="251070"/>
            <a:ext cx="330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Arial Black" panose="020B0A04020102020204" pitchFamily="34" charset="0"/>
                <a:cs typeface="Aharoni" panose="02010803020104030203" pitchFamily="2" charset="-79"/>
              </a:rPr>
              <a:t>Одна из целей создания цифровой экономики  - повышение производительности труда</a:t>
            </a:r>
          </a:p>
        </p:txBody>
      </p:sp>
    </p:spTree>
    <p:extLst>
      <p:ext uri="{BB962C8B-B14F-4D97-AF65-F5344CB8AC3E}">
        <p14:creationId xmlns="" xmlns:p14="http://schemas.microsoft.com/office/powerpoint/2010/main" val="41024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ok\Desktop\презентация_даму\777сл3312413213 copфафy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24232" y="190477"/>
            <a:ext cx="7715304" cy="85723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77500" lnSpcReduction="20000"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4800" dirty="0">
                <a:solidFill>
                  <a:schemeClr val="bg1"/>
                </a:solidFill>
                <a:latin typeface="Segoe UI Light 8" pitchFamily="34" charset="0"/>
                <a:ea typeface="+mj-ea"/>
                <a:cs typeface="Segoe UI Light 8" pitchFamily="34" charset="0"/>
              </a:rPr>
              <a:t>Стоимость пролеченного случая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61279" y="2151536"/>
            <a:ext cx="893072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itchFamily="2" charset="2"/>
              <a:buChar char="ü"/>
            </a:pPr>
            <a:r>
              <a:rPr lang="ru-RU" sz="2667" b="1" dirty="0">
                <a:solidFill>
                  <a:schemeClr val="accent3">
                    <a:lumMod val="50000"/>
                  </a:schemeClr>
                </a:solidFill>
              </a:rPr>
              <a:t>Расчет себестоимости лечения пациента на основании данных фактических расходов и стоимости койко-дня, рассчитанного по методике ступенчатого отнесения затрат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sz="2667" b="1" dirty="0">
                <a:solidFill>
                  <a:schemeClr val="accent3">
                    <a:lumMod val="50000"/>
                  </a:schemeClr>
                </a:solidFill>
              </a:rPr>
              <a:t>Интеграция с 1С Бухгалтерией </a:t>
            </a:r>
            <a:r>
              <a:rPr lang="ru-RU" sz="2667" b="1" dirty="0" err="1">
                <a:solidFill>
                  <a:schemeClr val="accent3">
                    <a:lumMod val="50000"/>
                  </a:schemeClr>
                </a:solidFill>
              </a:rPr>
              <a:t>медорганизации</a:t>
            </a:r>
            <a:endParaRPr lang="ru-RU" sz="2667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80990" indent="-380990">
              <a:buFont typeface="Wingdings" pitchFamily="2" charset="2"/>
              <a:buChar char="ü"/>
            </a:pPr>
            <a:r>
              <a:rPr lang="ru-RU" sz="2667" b="1" dirty="0">
                <a:solidFill>
                  <a:schemeClr val="accent3">
                    <a:lumMod val="50000"/>
                  </a:schemeClr>
                </a:solidFill>
              </a:rPr>
              <a:t>Создание базиса для перехода на ОСМС</a:t>
            </a:r>
          </a:p>
        </p:txBody>
      </p:sp>
    </p:spTree>
    <p:extLst>
      <p:ext uri="{BB962C8B-B14F-4D97-AF65-F5344CB8AC3E}">
        <p14:creationId xmlns="" xmlns:p14="http://schemas.microsoft.com/office/powerpoint/2010/main" val="342815318"/>
      </p:ext>
    </p:extLst>
  </p:cSld>
  <p:clrMapOvr>
    <a:masterClrMapping/>
  </p:clrMapOvr>
  <p:transition spd="slow" advTm="7727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mok\Desktop\сл3фафа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24232" y="190477"/>
            <a:ext cx="8524429" cy="8572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3200" dirty="0" smtClean="0">
                <a:solidFill>
                  <a:schemeClr val="bg1"/>
                </a:solidFill>
                <a:latin typeface="Segoe UI Light 8" pitchFamily="34" charset="0"/>
                <a:ea typeface="+mj-ea"/>
                <a:cs typeface="Segoe UI Light 8" pitchFamily="34" charset="0"/>
              </a:rPr>
              <a:t>КАБИНЕТ ГЛАВНОГО ВРАЧА</a:t>
            </a:r>
            <a:endParaRPr lang="ru-RU" sz="3200" dirty="0">
              <a:solidFill>
                <a:schemeClr val="bg1"/>
              </a:solidFill>
              <a:latin typeface="Segoe UI Light 8" pitchFamily="34" charset="0"/>
              <a:ea typeface="+mj-ea"/>
              <a:cs typeface="Segoe UI Light 8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1691" y="1220755"/>
            <a:ext cx="8832981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</a:rPr>
              <a:t>предназначен для  главных </a:t>
            </a:r>
            <a:r>
              <a:rPr lang="ru-RU" sz="2667" b="1" dirty="0" smtClean="0">
                <a:solidFill>
                  <a:schemeClr val="bg1"/>
                </a:solidFill>
              </a:rPr>
              <a:t>врачей, их заместителей, заведующих отделениями и статистиков позволяет </a:t>
            </a:r>
            <a:r>
              <a:rPr lang="ru-RU" sz="2667" b="1" dirty="0">
                <a:solidFill>
                  <a:schemeClr val="bg1"/>
                </a:solidFill>
              </a:rPr>
              <a:t>проводить оперативный мониторинг и контроль за деятельностью контролируемых служб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1040" y="3280090"/>
            <a:ext cx="8640960" cy="204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itchFamily="2" charset="2"/>
              <a:buChar char="ü"/>
            </a:pPr>
            <a:r>
              <a:rPr lang="ru-RU" sz="2533" b="1" dirty="0">
                <a:solidFill>
                  <a:schemeClr val="accent3">
                    <a:lumMod val="50000"/>
                  </a:schemeClr>
                </a:solidFill>
              </a:rPr>
              <a:t>Мониторинг показателей работы </a:t>
            </a:r>
            <a:r>
              <a:rPr lang="ru-RU" sz="2533" b="1" dirty="0" smtClean="0">
                <a:solidFill>
                  <a:schemeClr val="accent3">
                    <a:lumMod val="50000"/>
                  </a:schemeClr>
                </a:solidFill>
              </a:rPr>
              <a:t>стационара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sz="2533" b="1" dirty="0" smtClean="0">
                <a:solidFill>
                  <a:schemeClr val="accent3">
                    <a:lumMod val="50000"/>
                  </a:schemeClr>
                </a:solidFill>
              </a:rPr>
              <a:t>Удобные </a:t>
            </a:r>
            <a:r>
              <a:rPr lang="ru-RU" sz="2533" b="1" dirty="0" err="1" smtClean="0">
                <a:solidFill>
                  <a:schemeClr val="accent3">
                    <a:lumMod val="50000"/>
                  </a:schemeClr>
                </a:solidFill>
              </a:rPr>
              <a:t>дашборды</a:t>
            </a:r>
            <a:r>
              <a:rPr lang="ru-RU" sz="2533" b="1" dirty="0" smtClean="0">
                <a:solidFill>
                  <a:schemeClr val="accent3">
                    <a:lumMod val="50000"/>
                  </a:schemeClr>
                </a:solidFill>
              </a:rPr>
              <a:t> с возможностью детализации информации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sz="2533" b="1" dirty="0" smtClean="0">
                <a:solidFill>
                  <a:schemeClr val="accent3">
                    <a:lumMod val="50000"/>
                  </a:schemeClr>
                </a:solidFill>
              </a:rPr>
              <a:t>Мониторинг ведения истории болезни на основе системы дефектов</a:t>
            </a:r>
            <a:endParaRPr lang="ru-RU" sz="2533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043136"/>
      </p:ext>
    </p:extLst>
  </p:cSld>
  <p:clrMapOvr>
    <a:masterClrMapping/>
  </p:clrMapOvr>
  <p:transition spd="slow" advTm="7727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2" y="399455"/>
            <a:ext cx="12192000" cy="133713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400" dirty="0" smtClean="0"/>
              <a:t>оперативная </a:t>
            </a:r>
            <a:r>
              <a:rPr lang="ru-RU" sz="2400" dirty="0"/>
              <a:t>информация по стационару в разрезе работы коечного фонда, </a:t>
            </a:r>
            <a:r>
              <a:rPr lang="ru-RU" sz="2400" dirty="0" smtClean="0"/>
              <a:t>приемного </a:t>
            </a:r>
            <a:r>
              <a:rPr lang="ru-RU" sz="2400" dirty="0"/>
              <a:t>покоя, </a:t>
            </a:r>
            <a:r>
              <a:rPr lang="ru-RU" sz="2400" dirty="0" smtClean="0"/>
              <a:t>консультативного отделения, дефектов ведения историй болезни</a:t>
            </a:r>
            <a:endParaRPr lang="ru-RU" sz="2400" dirty="0"/>
          </a:p>
        </p:txBody>
      </p:sp>
      <p:pic>
        <p:nvPicPr>
          <p:cNvPr id="11267" name="Содержимое 4" descr="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4125" y="1727200"/>
            <a:ext cx="8605795" cy="4623162"/>
          </a:xfr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rgbClr val="FF99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КАБИНЕТ ГЛАВНОГО ВРАЧА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2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7769" y="1504160"/>
            <a:ext cx="11378906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414" y="313005"/>
            <a:ext cx="10988490" cy="36037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Комплексная медицинская информационная система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17769" y="1815899"/>
          <a:ext cx="12598106" cy="349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840662" y="6424443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6494" y="763490"/>
            <a:ext cx="1014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медицинского менеджмента, </a:t>
            </a:r>
            <a:r>
              <a:rPr lang="ru-RU" dirty="0"/>
              <a:t>объединяющая процессы оказания медицинской </a:t>
            </a:r>
            <a:r>
              <a:rPr lang="ru-RU" dirty="0" smtClean="0"/>
              <a:t>помощи и ведения </a:t>
            </a:r>
            <a:r>
              <a:rPr lang="ru-RU" dirty="0"/>
              <a:t>финансового и административного </a:t>
            </a:r>
            <a:r>
              <a:rPr lang="ru-RU" dirty="0" smtClean="0"/>
              <a:t>учёта. КМИС – 100% Казахстанский программный продукт. Система прошла аттестацию на информационную безопасность по стандартам Республики Казахстан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4723" y="2738715"/>
            <a:ext cx="355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Электронная амбулаторная карта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8405" y="2738715"/>
            <a:ext cx="321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Электронная история болезни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9830" y="2698445"/>
            <a:ext cx="39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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830" y="3402936"/>
            <a:ext cx="39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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9830" y="4041608"/>
            <a:ext cx="39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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9830" y="4699773"/>
            <a:ext cx="39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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8032" y="2698445"/>
            <a:ext cx="39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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8032" y="3402936"/>
            <a:ext cx="39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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8031" y="4041607"/>
            <a:ext cx="39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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3525" y="4699773"/>
            <a:ext cx="39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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58122" y="5215139"/>
            <a:ext cx="8402909" cy="431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Ситуационный центр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64013" y="5648527"/>
            <a:ext cx="297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Хранилище данных</a:t>
            </a:r>
          </a:p>
          <a:p>
            <a:r>
              <a:rPr lang="ru-RU" dirty="0" smtClean="0"/>
              <a:t>Формирование показателей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58080" y="5646460"/>
            <a:ext cx="2438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Индикаторная система</a:t>
            </a:r>
          </a:p>
          <a:p>
            <a:r>
              <a:rPr lang="ru-RU" dirty="0" smtClean="0"/>
              <a:t>Рейтинги работы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345344" y="5646460"/>
            <a:ext cx="328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Расчет фактических затрат</a:t>
            </a:r>
          </a:p>
          <a:p>
            <a:r>
              <a:rPr lang="ru-RU" dirty="0" smtClean="0"/>
              <a:t>БД для формирования тарифов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25" y="6376174"/>
            <a:ext cx="3704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FFFF00"/>
                </a:solidFill>
              </a:rPr>
              <a:t>АПО – амбулаторно-поликлинические организации</a:t>
            </a: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АПП  - амбулаторно-поликлиническая помощь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1091" y="6336758"/>
            <a:ext cx="2897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FFFF00"/>
                </a:solidFill>
              </a:rPr>
              <a:t>СП – скорая помощь</a:t>
            </a: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СОЗ – ступенчатое отнесение затрат</a:t>
            </a:r>
            <a:endParaRPr lang="ru-RU" sz="1200" b="1" i="1" dirty="0">
              <a:solidFill>
                <a:srgbClr val="FFFF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7225" y="2052114"/>
            <a:ext cx="1323975" cy="4101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5400" b="1" dirty="0" err="1" smtClean="0"/>
              <a:t>Dmed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6140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ok\Desktop\сл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67"/>
            <a:ext cx="12192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13" y="71415"/>
            <a:ext cx="10363200" cy="85723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4800" dirty="0">
                <a:solidFill>
                  <a:schemeClr val="bg1"/>
                </a:solidFill>
                <a:latin typeface="Segoe UI Light 8" pitchFamily="34" charset="0"/>
                <a:ea typeface="+mj-ea"/>
                <a:cs typeface="Segoe UI Light 8" pitchFamily="34" charset="0"/>
              </a:rPr>
              <a:t>Компоненты решения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8113" y="1220755"/>
            <a:ext cx="855836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33" b="1" dirty="0">
                <a:solidFill>
                  <a:schemeClr val="bg1"/>
                </a:solidFill>
              </a:rPr>
              <a:t>Электронная регистратура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8113" y="1796819"/>
            <a:ext cx="855836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33" b="1" dirty="0">
                <a:solidFill>
                  <a:schemeClr val="bg1"/>
                </a:solidFill>
              </a:rPr>
              <a:t>Личный кабинет врача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28887" y="5385563"/>
            <a:ext cx="855836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33" b="1" dirty="0">
                <a:solidFill>
                  <a:schemeClr val="bg1"/>
                </a:solidFill>
              </a:rPr>
              <a:t>Личный кабинет пациента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12220" y="-29544"/>
            <a:ext cx="2476517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chemeClr val="bg1"/>
                </a:solidFill>
              </a:rPr>
              <a:t>для поликлиник</a:t>
            </a:r>
          </a:p>
          <a:p>
            <a:r>
              <a:rPr lang="ru-RU" sz="1867" b="1" dirty="0">
                <a:solidFill>
                  <a:schemeClr val="bg1"/>
                </a:solidFill>
              </a:rPr>
              <a:t>для  врачей</a:t>
            </a:r>
          </a:p>
          <a:p>
            <a:r>
              <a:rPr lang="ru-RU" sz="1867" b="1" dirty="0">
                <a:solidFill>
                  <a:schemeClr val="bg1"/>
                </a:solidFill>
              </a:rPr>
              <a:t>для пациентов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8396" y="2372883"/>
            <a:ext cx="855836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33" b="1" dirty="0">
                <a:solidFill>
                  <a:schemeClr val="bg1"/>
                </a:solidFill>
              </a:rPr>
              <a:t>Терминал </a:t>
            </a:r>
            <a:r>
              <a:rPr lang="ru-RU" sz="3733" b="1" dirty="0" err="1">
                <a:solidFill>
                  <a:schemeClr val="bg1"/>
                </a:solidFill>
              </a:rPr>
              <a:t>самозаписи</a:t>
            </a:r>
            <a:endParaRPr lang="ru-RU" sz="3733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8112" y="4075523"/>
            <a:ext cx="938589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33" b="1" dirty="0">
                <a:solidFill>
                  <a:schemeClr val="bg1"/>
                </a:solidFill>
              </a:rPr>
              <a:t>Централизованная </a:t>
            </a:r>
            <a:r>
              <a:rPr lang="ru-RU" sz="3733" b="1" dirty="0" err="1">
                <a:solidFill>
                  <a:schemeClr val="bg1"/>
                </a:solidFill>
              </a:rPr>
              <a:t>флюоротека</a:t>
            </a:r>
            <a:endParaRPr lang="ru-RU" sz="3733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413" y="1428736"/>
            <a:ext cx="1219200" cy="5074125"/>
          </a:xfrm>
          <a:prstGeom prst="rect">
            <a:avLst/>
          </a:prstGeom>
          <a:solidFill>
            <a:srgbClr val="82B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 dirty="0" err="1"/>
              <a:t>Dmed</a:t>
            </a:r>
            <a:r>
              <a:rPr lang="ru-RU" sz="4400" b="1" dirty="0" smtClean="0"/>
              <a:t>.Поликлиника</a:t>
            </a:r>
            <a:endParaRPr lang="ru-RU" sz="4400" b="1" dirty="0"/>
          </a:p>
        </p:txBody>
      </p:sp>
      <p:sp>
        <p:nvSpPr>
          <p:cNvPr id="14" name="Овал 13"/>
          <p:cNvSpPr/>
          <p:nvPr/>
        </p:nvSpPr>
        <p:spPr>
          <a:xfrm>
            <a:off x="2337817" y="1499355"/>
            <a:ext cx="95251" cy="9525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Овал 14"/>
          <p:cNvSpPr/>
          <p:nvPr/>
        </p:nvSpPr>
        <p:spPr>
          <a:xfrm>
            <a:off x="2337817" y="2085659"/>
            <a:ext cx="95251" cy="9525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Овал 15"/>
          <p:cNvSpPr/>
          <p:nvPr/>
        </p:nvSpPr>
        <p:spPr>
          <a:xfrm>
            <a:off x="2337817" y="2671963"/>
            <a:ext cx="95251" cy="9525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Овал 17"/>
          <p:cNvSpPr/>
          <p:nvPr/>
        </p:nvSpPr>
        <p:spPr>
          <a:xfrm>
            <a:off x="2337817" y="5715364"/>
            <a:ext cx="95251" cy="9525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Овал 19"/>
          <p:cNvSpPr/>
          <p:nvPr/>
        </p:nvSpPr>
        <p:spPr>
          <a:xfrm>
            <a:off x="2337817" y="4395083"/>
            <a:ext cx="95251" cy="9525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2566752" y="2948947"/>
            <a:ext cx="938589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33" b="1" dirty="0">
                <a:solidFill>
                  <a:schemeClr val="bg1"/>
                </a:solidFill>
              </a:rPr>
              <a:t>Профилактика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2337817" y="3258267"/>
            <a:ext cx="95251" cy="9525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2518112" y="3499459"/>
            <a:ext cx="938589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33" b="1" dirty="0">
                <a:solidFill>
                  <a:schemeClr val="bg1"/>
                </a:solidFill>
              </a:rPr>
              <a:t>Лекарства</a:t>
            </a:r>
          </a:p>
        </p:txBody>
      </p:sp>
      <p:sp>
        <p:nvSpPr>
          <p:cNvPr id="22" name="Овал 21"/>
          <p:cNvSpPr/>
          <p:nvPr/>
        </p:nvSpPr>
        <p:spPr>
          <a:xfrm>
            <a:off x="2351584" y="3808779"/>
            <a:ext cx="95251" cy="9525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Прямоугольник 22"/>
          <p:cNvSpPr/>
          <p:nvPr/>
        </p:nvSpPr>
        <p:spPr>
          <a:xfrm>
            <a:off x="2518112" y="5995736"/>
            <a:ext cx="938589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33" b="1" dirty="0">
                <a:solidFill>
                  <a:schemeClr val="bg1"/>
                </a:solidFill>
              </a:rPr>
              <a:t>Ситуационный центр</a:t>
            </a:r>
          </a:p>
        </p:txBody>
      </p:sp>
      <p:sp>
        <p:nvSpPr>
          <p:cNvPr id="24" name="Овал 23"/>
          <p:cNvSpPr/>
          <p:nvPr/>
        </p:nvSpPr>
        <p:spPr>
          <a:xfrm>
            <a:off x="2351584" y="6305056"/>
            <a:ext cx="95251" cy="9525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Прямоугольник 24"/>
          <p:cNvSpPr/>
          <p:nvPr/>
        </p:nvSpPr>
        <p:spPr>
          <a:xfrm>
            <a:off x="2518112" y="4753939"/>
            <a:ext cx="938589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33" b="1" dirty="0">
                <a:solidFill>
                  <a:schemeClr val="bg1"/>
                </a:solidFill>
              </a:rPr>
              <a:t>Электронная очередь</a:t>
            </a:r>
          </a:p>
        </p:txBody>
      </p:sp>
      <p:sp>
        <p:nvSpPr>
          <p:cNvPr id="26" name="Овал 25"/>
          <p:cNvSpPr/>
          <p:nvPr/>
        </p:nvSpPr>
        <p:spPr>
          <a:xfrm>
            <a:off x="2337817" y="5073499"/>
            <a:ext cx="95251" cy="9525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="" xmlns:p14="http://schemas.microsoft.com/office/powerpoint/2010/main" val="2759567533"/>
      </p:ext>
    </p:extLst>
  </p:cSld>
  <p:clrMapOvr>
    <a:masterClrMapping/>
  </p:clrMapOvr>
  <p:transition spd="slow" advTm="772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solidFill>
            <a:srgbClr val="FF9933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</a:rPr>
              <a:t>ГЛАВНОЕ МЕНЮ 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Dmed</a:t>
            </a:r>
            <a:r>
              <a:rPr lang="ru-RU" sz="3600" b="1" dirty="0" smtClean="0">
                <a:solidFill>
                  <a:schemeClr val="bg1"/>
                </a:solidFill>
              </a:rPr>
              <a:t>.Поликлиника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Антон\Downloads\Gjkbrkbyrb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237" y="946150"/>
            <a:ext cx="9574213" cy="5382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64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mok\Desktop\сл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47595" y="0"/>
            <a:ext cx="9649197" cy="85723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3700" dirty="0" smtClean="0">
                <a:solidFill>
                  <a:schemeClr val="bg1"/>
                </a:solidFill>
                <a:latin typeface="Segoe UI Light 8" pitchFamily="34" charset="0"/>
                <a:ea typeface="+mj-ea"/>
                <a:cs typeface="Segoe UI Light 8" pitchFamily="34" charset="0"/>
              </a:rPr>
              <a:t>Профилактика и диспансеризация</a:t>
            </a:r>
            <a:endParaRPr lang="ru-RU" sz="3700" dirty="0" smtClean="0">
              <a:solidFill>
                <a:srgbClr val="CCFF99"/>
              </a:solidFill>
              <a:latin typeface="Segoe UI Light 8" pitchFamily="34" charset="0"/>
              <a:ea typeface="+mj-ea"/>
              <a:cs typeface="Segoe UI Light 8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429001"/>
            <a:ext cx="12192000" cy="206209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Создание и ведение списков пациентов, подлежащих профилактическим и диспансерным осмотрам 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Смотровые и доврачебные кабинеты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Регистрация выявления заболеваний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Сигнальные списки выполнения плана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профосмотров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Ведение Д-учета и диспансерное наблюдение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Контроль явки пациента на Д-осмотр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Мониторинг выполнения комплекса обследований для пациентов на Д-учете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3605" y="816578"/>
            <a:ext cx="9552384" cy="150810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Инструмент :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управления процессами профилактики заболеваний 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обеспечения преемственности между ПМСП и узкими специалистами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мониторинга эффективности профилактической работы и диспансеризации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577"/>
            <a:ext cx="2542803" cy="2420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643915"/>
      </p:ext>
    </p:extLst>
  </p:cSld>
  <p:clrMapOvr>
    <a:masterClrMapping/>
  </p:clrMapOvr>
  <p:transition spd="slow" advTm="772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mok\Desktop\сл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52728" y="0"/>
            <a:ext cx="9144064" cy="85723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3700" dirty="0" smtClean="0">
                <a:solidFill>
                  <a:schemeClr val="bg1"/>
                </a:solidFill>
                <a:latin typeface="Segoe UI Light 8" pitchFamily="34" charset="0"/>
                <a:ea typeface="+mj-ea"/>
                <a:cs typeface="Segoe UI Light 8" pitchFamily="34" charset="0"/>
              </a:rPr>
              <a:t>Централизованная </a:t>
            </a:r>
            <a:r>
              <a:rPr lang="ru-RU" sz="3700" dirty="0" err="1" smtClean="0">
                <a:solidFill>
                  <a:schemeClr val="bg1"/>
                </a:solidFill>
                <a:latin typeface="Segoe UI Light 8" pitchFamily="34" charset="0"/>
                <a:ea typeface="+mj-ea"/>
                <a:cs typeface="Segoe UI Light 8" pitchFamily="34" charset="0"/>
              </a:rPr>
              <a:t>флюоротека</a:t>
            </a:r>
            <a:endParaRPr lang="ru-RU" sz="3700" dirty="0" smtClean="0">
              <a:solidFill>
                <a:srgbClr val="CCFF99"/>
              </a:solidFill>
              <a:latin typeface="Segoe UI Light 8" pitchFamily="34" charset="0"/>
              <a:ea typeface="+mj-ea"/>
              <a:cs typeface="Segoe UI Light 8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065" y="3449136"/>
            <a:ext cx="11617291" cy="233909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Создание и ведение списочного плана пациентов, подлежащих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флюороосмотрам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Регистрация результатов флюорографии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Взаимодействие с цифровыми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флюорографами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Сигнальные списки выполнения плана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флюороосмотров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Создание централизованного хранилища результатов исследований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Доступ к результатам исследований всех заинтересованных лиц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– «второе чтение»,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дообследование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мониторинг проведения осмотров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80990" indent="-38099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Мониторинг и контроль за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дообследованием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флюрозадержанных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3606" y="740702"/>
            <a:ext cx="9347231" cy="150810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Инструмент :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управления процессами профилактики заболеваний туберкулезом легких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обеспечения преемственности между поликлиниками и тубдиспансерами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мониторинга эффективности проводимых мероприятий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Amok\Desktop\13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08" y="1085784"/>
            <a:ext cx="2095515" cy="1258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6149906"/>
      </p:ext>
    </p:extLst>
  </p:cSld>
  <p:clrMapOvr>
    <a:masterClrMapping/>
  </p:clrMapOvr>
  <p:transition spd="slow" advTm="7727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ok\Desktop\сл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67"/>
            <a:ext cx="12192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13" y="71415"/>
            <a:ext cx="10363200" cy="85723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4800" dirty="0">
                <a:solidFill>
                  <a:schemeClr val="bg1"/>
                </a:solidFill>
                <a:latin typeface="Segoe UI Light 8" pitchFamily="34" charset="0"/>
                <a:ea typeface="+mj-ea"/>
                <a:cs typeface="Segoe UI Light 8" pitchFamily="34" charset="0"/>
              </a:rPr>
              <a:t>Компоненты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5413" y="1428736"/>
            <a:ext cx="1219200" cy="5074125"/>
          </a:xfrm>
          <a:prstGeom prst="rect">
            <a:avLst/>
          </a:prstGeom>
          <a:solidFill>
            <a:srgbClr val="82B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800" b="1" dirty="0" err="1"/>
              <a:t>Dmed</a:t>
            </a:r>
            <a:r>
              <a:rPr lang="ru-RU" sz="4800" b="1" dirty="0" smtClean="0"/>
              <a:t>.Стационар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43263" y="1690037"/>
            <a:ext cx="97400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Электронная история болезни от приемного покоя до выписки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Движение пациента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Рабочие места для постовых и процедурных сестер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Реанимация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bg1"/>
                </a:solidFill>
              </a:rPr>
              <a:t>Оперблок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Лаборатория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Пищеблок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Формирование себестоимости лечения пациента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Кабинет главного врача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492476"/>
      </p:ext>
    </p:extLst>
  </p:cSld>
  <p:clrMapOvr>
    <a:masterClrMapping/>
  </p:clrMapOvr>
  <p:transition spd="slow" advTm="7727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solidFill>
            <a:srgbClr val="FF9933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</a:rPr>
              <a:t>ГЛАВНОЕ МЕНЮ </a:t>
            </a:r>
            <a:r>
              <a:rPr lang="en-US" sz="3600" b="1" dirty="0" err="1" smtClean="0">
                <a:solidFill>
                  <a:schemeClr val="bg1"/>
                </a:solidFill>
              </a:rPr>
              <a:t>Dmed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r>
              <a:rPr lang="ru-RU" sz="3600" b="1" dirty="0" smtClean="0">
                <a:solidFill>
                  <a:schemeClr val="bg1"/>
                </a:solidFill>
              </a:rPr>
              <a:t>СТАЦИОНАР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нтон\Downloads\Стациона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913188"/>
            <a:ext cx="9740900" cy="5476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64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ok\Desktop\сл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67"/>
            <a:ext cx="12192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13" y="71415"/>
            <a:ext cx="10363200" cy="85723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4800" dirty="0" smtClean="0">
                <a:solidFill>
                  <a:schemeClr val="bg1"/>
                </a:solidFill>
                <a:latin typeface="Segoe UI Light 8" pitchFamily="34" charset="0"/>
                <a:ea typeface="+mj-ea"/>
                <a:cs typeface="Segoe UI Light 8" pitchFamily="34" charset="0"/>
              </a:rPr>
              <a:t>В нашем решении Вы получите:</a:t>
            </a:r>
            <a:endParaRPr lang="ru-RU" sz="4800" dirty="0">
              <a:solidFill>
                <a:schemeClr val="bg1"/>
              </a:solidFill>
              <a:latin typeface="Segoe UI Light 8" pitchFamily="34" charset="0"/>
              <a:ea typeface="+mj-ea"/>
              <a:cs typeface="Segoe UI Light 8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413" y="1428736"/>
            <a:ext cx="1219200" cy="5074125"/>
          </a:xfrm>
          <a:prstGeom prst="rect">
            <a:avLst/>
          </a:prstGeom>
          <a:solidFill>
            <a:srgbClr val="82B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800" b="1" dirty="0" err="1"/>
              <a:t>Dmed</a:t>
            </a:r>
            <a:r>
              <a:rPr lang="ru-RU" sz="4800" b="1" dirty="0" smtClean="0"/>
              <a:t>.Стационар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4828" y="1690037"/>
            <a:ext cx="90943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лист назначений максимально приближенный к привычной для медработников форме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интеграцию </a:t>
            </a:r>
            <a:r>
              <a:rPr lang="ru-RU" sz="2800" dirty="0">
                <a:solidFill>
                  <a:schemeClr val="bg1"/>
                </a:solidFill>
              </a:rPr>
              <a:t>с амбулаторно-поликлинической </a:t>
            </a:r>
            <a:r>
              <a:rPr lang="ru-RU" sz="2800" dirty="0" smtClean="0">
                <a:solidFill>
                  <a:schemeClr val="bg1"/>
                </a:solidFill>
              </a:rPr>
              <a:t>службой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систему </a:t>
            </a:r>
            <a:r>
              <a:rPr lang="ru-RU" sz="2800" dirty="0">
                <a:solidFill>
                  <a:schemeClr val="bg1"/>
                </a:solidFill>
              </a:rPr>
              <a:t>мониторинга работы стационара на основе интерактивных </a:t>
            </a:r>
            <a:r>
              <a:rPr lang="ru-RU" sz="2800" dirty="0" err="1" smtClean="0">
                <a:solidFill>
                  <a:schemeClr val="bg1"/>
                </a:solidFill>
              </a:rPr>
              <a:t>дашбордов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гибко настраиваемую </a:t>
            </a:r>
            <a:r>
              <a:rPr lang="ru-RU" sz="2800" dirty="0">
                <a:solidFill>
                  <a:schemeClr val="bg1"/>
                </a:solidFill>
              </a:rPr>
              <a:t>панель для оперативной работы персонала </a:t>
            </a:r>
            <a:r>
              <a:rPr lang="ru-RU" sz="2800" dirty="0" smtClean="0">
                <a:solidFill>
                  <a:schemeClr val="bg1"/>
                </a:solidFill>
              </a:rPr>
              <a:t>реанимации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удобную </a:t>
            </a:r>
            <a:r>
              <a:rPr lang="ru-RU" sz="2800" dirty="0">
                <a:solidFill>
                  <a:schemeClr val="bg1"/>
                </a:solidFill>
              </a:rPr>
              <a:t>панель для выполнения назначений для </a:t>
            </a:r>
            <a:r>
              <a:rPr lang="ru-RU" sz="2800" dirty="0" smtClean="0">
                <a:solidFill>
                  <a:schemeClr val="bg1"/>
                </a:solidFill>
              </a:rPr>
              <a:t>медсестры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мониторинг </a:t>
            </a:r>
            <a:r>
              <a:rPr lang="ru-RU" sz="2800" dirty="0">
                <a:solidFill>
                  <a:schemeClr val="bg1"/>
                </a:solidFill>
              </a:rPr>
              <a:t>дефектов ведения истории </a:t>
            </a:r>
            <a:r>
              <a:rPr lang="ru-RU" sz="2800" dirty="0" smtClean="0">
                <a:solidFill>
                  <a:schemeClr val="bg1"/>
                </a:solidFill>
              </a:rPr>
              <a:t>болезни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расчет </a:t>
            </a:r>
            <a:r>
              <a:rPr lang="ru-RU" sz="2800" dirty="0">
                <a:solidFill>
                  <a:schemeClr val="bg1"/>
                </a:solidFill>
              </a:rPr>
              <a:t>фактических затрат на лечение пациента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81987998"/>
      </p:ext>
    </p:extLst>
  </p:cSld>
  <p:clrMapOvr>
    <a:masterClrMapping/>
  </p:clrMapOvr>
  <p:transition spd="slow" advTm="7727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1170</TotalTime>
  <Words>531</Words>
  <Application>Microsoft Office PowerPoint</Application>
  <PresentationFormat>Произвольный</PresentationFormat>
  <Paragraphs>119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Цифровое здравоохранение</vt:lpstr>
      <vt:lpstr> Комплексная медицинская информационная система</vt:lpstr>
      <vt:lpstr>Слайд 3</vt:lpstr>
      <vt:lpstr>ГЛАВНОЕ МЕНЮ  Dmed.Поликлиника</vt:lpstr>
      <vt:lpstr>Слайд 5</vt:lpstr>
      <vt:lpstr>Слайд 6</vt:lpstr>
      <vt:lpstr>Слайд 7</vt:lpstr>
      <vt:lpstr>ГЛАВНОЕ МЕНЮ Dmed.СТАЦИОНАР</vt:lpstr>
      <vt:lpstr>Слайд 9</vt:lpstr>
      <vt:lpstr>Слайд 10</vt:lpstr>
      <vt:lpstr>Слайд 11</vt:lpstr>
      <vt:lpstr>оперативная информация по стационару в разрезе работы коечного фонда, приемного покоя, консультативного отделения, дефектов ведения историй болезни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Ситуационно-кризисный центр</dc:title>
  <dc:creator>Kiel Nataly</dc:creator>
  <cp:lastModifiedBy>Антон</cp:lastModifiedBy>
  <cp:revision>160</cp:revision>
  <dcterms:created xsi:type="dcterms:W3CDTF">2015-12-22T16:21:55Z</dcterms:created>
  <dcterms:modified xsi:type="dcterms:W3CDTF">2017-04-12T09:38:19Z</dcterms:modified>
</cp:coreProperties>
</file>